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sldIdLst>
    <p:sldId id="26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3300"/>
    <a:srgbClr val="CC6600"/>
    <a:srgbClr val="0066FF"/>
    <a:srgbClr val="00FF00"/>
    <a:srgbClr val="FF0000"/>
    <a:srgbClr val="0000FF"/>
    <a:srgbClr val="FFFF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58C9C2-0A94-4401-9DB5-4F461BE3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964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964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FAF2-48A0-4387-85AB-B03D54A44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6D056-EAD7-472A-9B7B-6D6B22D40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DEAAC-48E0-472A-BD2D-7FE66C413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5973B-19B3-4171-9980-A9CC46BA8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713A9-1692-4F8F-9368-A92E8604D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4719B-1AF6-4100-B4D8-0D239AF4E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536F4-8DFD-4D2B-92B4-C737A37AD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D6401-4C04-4D78-A211-0A1E1972B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C2E37-5E0A-4CE6-8876-3C6FD729D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666FF-6738-4146-9166-6FBE22B1B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BA4F4-BCDC-49C9-AE08-E7AFDF471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69E0C-1A5D-40CF-9F43-877D0F3A9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C248C-59AB-48AE-8943-153A01996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4B920-2DCD-4F84-B390-B571B1885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861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61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61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61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61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1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2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2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2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48E709E2-224A-4557-A3D5-037184247B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</a:p>
        </p:txBody>
      </p:sp>
      <p:pic>
        <p:nvPicPr>
          <p:cNvPr id="3075" name="Picture 18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9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1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WordArt 24"/>
          <p:cNvSpPr>
            <a:spLocks noChangeArrowheads="1" noChangeShapeType="1" noTextEdit="1"/>
          </p:cNvSpPr>
          <p:nvPr/>
        </p:nvSpPr>
        <p:spPr bwMode="auto">
          <a:xfrm>
            <a:off x="2895600" y="1371600"/>
            <a:ext cx="335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533400" y="266700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2. (tr.157) Trên bản đồ tỉ lệ 1 : 200, chiều dài phòng học lớp em đo được 4cm. Hỏi chiều dài thật của phòng học đó là mấy mét?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lang="en-US" sz="200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1447800" y="3886200"/>
            <a:ext cx="6096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giải</a:t>
            </a:r>
          </a:p>
          <a:p>
            <a:pPr marL="533400" indent="-5334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Chiều dài thật của phòng học đó là:</a:t>
            </a:r>
          </a:p>
          <a:p>
            <a:pPr marL="533400" indent="-5334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Tx/>
              <a:buAutoNum type="arabicPlain" startAt="4"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x   200  = 800 (cm)</a:t>
            </a:r>
          </a:p>
          <a:p>
            <a:pPr marL="533400" indent="-5334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    800 cm   =  8 m</a:t>
            </a:r>
          </a:p>
          <a:p>
            <a:pPr marL="533400" indent="-5334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				Đáp số: 8m</a:t>
            </a:r>
          </a:p>
          <a:p>
            <a:pPr marL="533400" indent="-5334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lang="en-US" sz="200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0" grpId="0"/>
      <p:bldP spid="317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6" name="Oval 30"/>
          <p:cNvSpPr>
            <a:spLocks noChangeArrowheads="1"/>
          </p:cNvSpPr>
          <p:nvPr/>
        </p:nvSpPr>
        <p:spPr bwMode="auto">
          <a:xfrm>
            <a:off x="3154363" y="5286375"/>
            <a:ext cx="365125" cy="3651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65" name="Oval 29"/>
          <p:cNvSpPr>
            <a:spLocks noChangeArrowheads="1"/>
          </p:cNvSpPr>
          <p:nvPr/>
        </p:nvSpPr>
        <p:spPr bwMode="auto">
          <a:xfrm>
            <a:off x="5807075" y="4419600"/>
            <a:ext cx="365125" cy="3651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292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501650" y="22860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lang="en-US" sz="2400" b="1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Một sân vận động hình chữ nhật có chiều dài 2400m, chiều rộng 1600m. Trên bản đồ tỉ lệ 1 : 800, mỗi cạnh của hình chữ nhật là mấy xăng-ti-mét ?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1) Chiều dài hình chữ nhật là ....cm. 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a. 1 920 000		b. 3                               c. 300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2) Chiều rộng hình chữ nhật là .... cm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a. 2                                 b. 200                           c. 1 280 000</a:t>
            </a:r>
          </a:p>
        </p:txBody>
      </p:sp>
      <p:sp>
        <p:nvSpPr>
          <p:cNvPr id="91145" name="WordArt 9"/>
          <p:cNvSpPr>
            <a:spLocks noChangeArrowheads="1" noChangeShapeType="1" noTextEdit="1"/>
          </p:cNvSpPr>
          <p:nvPr/>
        </p:nvSpPr>
        <p:spPr bwMode="auto">
          <a:xfrm>
            <a:off x="3124200" y="1371600"/>
            <a:ext cx="2505075" cy="1143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4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TRÒ CHƠI</a:t>
            </a:r>
            <a:endParaRPr lang="en-US" sz="4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91167" name="Rectangle 31"/>
          <p:cNvSpPr>
            <a:spLocks noChangeArrowheads="1"/>
          </p:cNvSpPr>
          <p:nvPr/>
        </p:nvSpPr>
        <p:spPr bwMode="auto">
          <a:xfrm>
            <a:off x="838200" y="2133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4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Khoanh tròn vào đáp án trước câu trả lời đúng: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11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6" grpId="0" animBg="1"/>
      <p:bldP spid="91165" grpId="0" animBg="1"/>
      <p:bldP spid="91144" grpId="0"/>
      <p:bldP spid="91145" grpId="0" animBg="1"/>
      <p:bldP spid="911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pic>
        <p:nvPicPr>
          <p:cNvPr id="4099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676400" y="1095375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sp>
        <p:nvSpPr>
          <p:cNvPr id="37994" name="Rectangle 106"/>
          <p:cNvSpPr>
            <a:spLocks noGrp="1" noChangeArrowheads="1"/>
          </p:cNvSpPr>
          <p:nvPr>
            <p:ph type="title" sz="quarter"/>
          </p:nvPr>
        </p:nvSpPr>
        <p:spPr>
          <a:xfrm>
            <a:off x="533400" y="685800"/>
            <a:ext cx="8153400" cy="731838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endParaRPr lang="en-US" dirty="0" smtClean="0"/>
          </a:p>
        </p:txBody>
      </p:sp>
      <p:graphicFrame>
        <p:nvGraphicFramePr>
          <p:cNvPr id="38017" name="Group 129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4038600" cy="2346325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2346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toán 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Khoảng cách giữa hai điểm A và B trên sân trường là 20m. Trên bản đồ tỉ lệ 1 : 500, khoảng cách giữa hai điểm đó là mấy xăng-ti-mét 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marT="45708" marB="4570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016" name="Group 128"/>
          <p:cNvGraphicFramePr>
            <a:graphicFrameLocks noGrp="1"/>
          </p:cNvGraphicFramePr>
          <p:nvPr>
            <p:ph sz="quarter" idx="2"/>
          </p:nvPr>
        </p:nvGraphicFramePr>
        <p:xfrm>
          <a:off x="457200" y="1600200"/>
          <a:ext cx="4038600" cy="2346325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2346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toán 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Khoảng cách giữa hai điểm A và B trên sân trường là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20m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 Trên bản đồ tỉ lệ 1 : 500, khoảng cách giữa hai điểm đó là mấy xăng-ti-mét 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marT="45708" marB="4570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015" name="Group 127"/>
          <p:cNvGraphicFramePr>
            <a:graphicFrameLocks noGrp="1"/>
          </p:cNvGraphicFramePr>
          <p:nvPr>
            <p:ph sz="quarter" idx="3"/>
          </p:nvPr>
        </p:nvGraphicFramePr>
        <p:xfrm>
          <a:off x="457200" y="1600200"/>
          <a:ext cx="4038600" cy="2346325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2346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toán 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Khoảng cách giữa hai điểm A và B trên sân trường là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20m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 Trên bản đồ tỉ lệ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 : 500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, khoảng cách giữa hai điểm đó là mấy xăng-ti-mét 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marT="45708" marB="4570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014" name="Group 126"/>
          <p:cNvGraphicFramePr>
            <a:graphicFrameLocks noGrp="1"/>
          </p:cNvGraphicFramePr>
          <p:nvPr/>
        </p:nvGraphicFramePr>
        <p:xfrm>
          <a:off x="5029200" y="1828800"/>
          <a:ext cx="3276600" cy="3017838"/>
        </p:xfrm>
        <a:graphic>
          <a:graphicData uri="http://schemas.openxmlformats.org/drawingml/2006/table">
            <a:tbl>
              <a:tblPr/>
              <a:tblGrid>
                <a:gridCol w="3276600"/>
              </a:tblGrid>
              <a:tr h="3017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                            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                                  B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                      ? cm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   A     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                     Tỉ lệ 1 : 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5334000" y="1965325"/>
            <a:ext cx="2270125" cy="1768475"/>
            <a:chOff x="3696" y="1344"/>
            <a:chExt cx="1430" cy="1114"/>
          </a:xfrm>
        </p:grpSpPr>
        <p:sp>
          <p:nvSpPr>
            <p:cNvPr id="4124" name="Line 24"/>
            <p:cNvSpPr>
              <a:spLocks noChangeShapeType="1"/>
            </p:cNvSpPr>
            <p:nvPr/>
          </p:nvSpPr>
          <p:spPr bwMode="auto">
            <a:xfrm flipV="1">
              <a:off x="3936" y="1680"/>
              <a:ext cx="1152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25" name="Group 32"/>
            <p:cNvGrpSpPr>
              <a:grpSpLocks/>
            </p:cNvGrpSpPr>
            <p:nvPr/>
          </p:nvGrpSpPr>
          <p:grpSpPr bwMode="auto">
            <a:xfrm>
              <a:off x="3696" y="2112"/>
              <a:ext cx="278" cy="346"/>
              <a:chOff x="3984" y="960"/>
              <a:chExt cx="278" cy="346"/>
            </a:xfrm>
          </p:grpSpPr>
          <p:sp>
            <p:nvSpPr>
              <p:cNvPr id="4130" name="AutoShape 25"/>
              <p:cNvSpPr>
                <a:spLocks noChangeArrowheads="1"/>
              </p:cNvSpPr>
              <p:nvPr/>
            </p:nvSpPr>
            <p:spPr bwMode="auto">
              <a:xfrm rot="5400000">
                <a:off x="4039" y="905"/>
                <a:ext cx="144" cy="253"/>
              </a:xfrm>
              <a:prstGeom prst="flowChartMerge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1" name="Line 26"/>
              <p:cNvSpPr>
                <a:spLocks noChangeShapeType="1"/>
              </p:cNvSpPr>
              <p:nvPr/>
            </p:nvSpPr>
            <p:spPr bwMode="auto">
              <a:xfrm>
                <a:off x="4238" y="110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Oval 31"/>
              <p:cNvSpPr>
                <a:spLocks noChangeArrowheads="1"/>
              </p:cNvSpPr>
              <p:nvPr/>
            </p:nvSpPr>
            <p:spPr bwMode="auto">
              <a:xfrm>
                <a:off x="4204" y="1248"/>
                <a:ext cx="58" cy="58"/>
              </a:xfrm>
              <a:prstGeom prst="ellipse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26" name="Group 33"/>
            <p:cNvGrpSpPr>
              <a:grpSpLocks/>
            </p:cNvGrpSpPr>
            <p:nvPr/>
          </p:nvGrpSpPr>
          <p:grpSpPr bwMode="auto">
            <a:xfrm>
              <a:off x="4848" y="1344"/>
              <a:ext cx="278" cy="346"/>
              <a:chOff x="3984" y="960"/>
              <a:chExt cx="278" cy="346"/>
            </a:xfrm>
          </p:grpSpPr>
          <p:sp>
            <p:nvSpPr>
              <p:cNvPr id="4127" name="AutoShape 34"/>
              <p:cNvSpPr>
                <a:spLocks noChangeArrowheads="1"/>
              </p:cNvSpPr>
              <p:nvPr/>
            </p:nvSpPr>
            <p:spPr bwMode="auto">
              <a:xfrm rot="5400000">
                <a:off x="4039" y="905"/>
                <a:ext cx="144" cy="253"/>
              </a:xfrm>
              <a:prstGeom prst="flowChartMerge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8" name="Line 35"/>
              <p:cNvSpPr>
                <a:spLocks noChangeShapeType="1"/>
              </p:cNvSpPr>
              <p:nvPr/>
            </p:nvSpPr>
            <p:spPr bwMode="auto">
              <a:xfrm>
                <a:off x="4238" y="110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Oval 36"/>
              <p:cNvSpPr>
                <a:spLocks noChangeArrowheads="1"/>
              </p:cNvSpPr>
              <p:nvPr/>
            </p:nvSpPr>
            <p:spPr bwMode="auto">
              <a:xfrm>
                <a:off x="4204" y="1248"/>
                <a:ext cx="58" cy="58"/>
              </a:xfrm>
              <a:prstGeom prst="ellipse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38013" name="Group 125"/>
          <p:cNvGraphicFramePr>
            <a:graphicFrameLocks noGrp="1"/>
          </p:cNvGraphicFramePr>
          <p:nvPr>
            <p:ph sz="quarter" idx="4"/>
          </p:nvPr>
        </p:nvGraphicFramePr>
        <p:xfrm>
          <a:off x="457200" y="1600200"/>
          <a:ext cx="4038600" cy="2346325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2346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toán 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Khoảng cách giữa hai điểm A và B trên sân trường là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20m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Trên bản đồ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tỉ lệ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 : 500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,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khoảng cách giữa hai điểm đó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là mấy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xăng-ti-mét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marT="45708" marB="4570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020" name="Group 132"/>
          <p:cNvGraphicFramePr>
            <a:graphicFrameLocks noGrp="1"/>
          </p:cNvGraphicFramePr>
          <p:nvPr/>
        </p:nvGraphicFramePr>
        <p:xfrm>
          <a:off x="381000" y="3802063"/>
          <a:ext cx="4191000" cy="2530475"/>
        </p:xfrm>
        <a:graphic>
          <a:graphicData uri="http://schemas.openxmlformats.org/drawingml/2006/table">
            <a:tbl>
              <a:tblPr/>
              <a:tblGrid>
                <a:gridCol w="4191000"/>
              </a:tblGrid>
              <a:tr h="2530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giải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20m = 2000cm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Khoảng cách giữa hai điểm A và B trên bản đồ là: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2000 : 500 = 4 (cm)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		Đáp số: 4cm</a:t>
                      </a:r>
                    </a:p>
                  </a:txBody>
                  <a:tcPr marT="45731" marB="4573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027" name="Group 139"/>
          <p:cNvGraphicFramePr>
            <a:graphicFrameLocks noGrp="1"/>
          </p:cNvGraphicFramePr>
          <p:nvPr/>
        </p:nvGraphicFramePr>
        <p:xfrm>
          <a:off x="457200" y="1600200"/>
          <a:ext cx="4038600" cy="2346325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2346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toán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Khoảng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cách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giữa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hai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điểm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B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trên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sân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trường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là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20m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Trên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bản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đồ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tỉ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lệ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 : 500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,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khoảng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cách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giữa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hai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điểm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đó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là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mấy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xăng-ti-mét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marT="45708" marB="4570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pic>
        <p:nvPicPr>
          <p:cNvPr id="5123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676400" y="1095375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sp>
        <p:nvSpPr>
          <p:cNvPr id="38980" name="Rectangle 68"/>
          <p:cNvSpPr>
            <a:spLocks noGrp="1" noChangeArrowheads="1"/>
          </p:cNvSpPr>
          <p:nvPr>
            <p:ph type="title" sz="quarter"/>
          </p:nvPr>
        </p:nvSpPr>
        <p:spPr>
          <a:xfrm>
            <a:off x="304800" y="2514600"/>
            <a:ext cx="8229600" cy="1752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2000" smtClean="0"/>
              <a:t>Bài giải</a:t>
            </a:r>
            <a:br>
              <a:rPr lang="en-US" sz="2000" smtClean="0"/>
            </a:br>
            <a:r>
              <a:rPr lang="en-US" sz="2000" smtClean="0"/>
              <a:t>41km = 41 000 000 mm</a:t>
            </a:r>
            <a:br>
              <a:rPr lang="en-US" sz="2000" smtClean="0"/>
            </a:br>
            <a:r>
              <a:rPr lang="en-US" sz="2000" smtClean="0"/>
              <a:t>Quãng đường Hà Nội – Sơn Tây trên bản đồ dài là:</a:t>
            </a:r>
            <a:br>
              <a:rPr lang="en-US" sz="2000" smtClean="0"/>
            </a:br>
            <a:r>
              <a:rPr lang="en-US" sz="2000" smtClean="0"/>
              <a:t>41 000 000 : 1 000 000 = 41 (mm)</a:t>
            </a:r>
            <a:br>
              <a:rPr lang="en-US" sz="2000" smtClean="0"/>
            </a:br>
            <a:r>
              <a:rPr lang="en-US" sz="2000" smtClean="0"/>
              <a:t>			Đáp số: 41 mm</a:t>
            </a:r>
          </a:p>
        </p:txBody>
      </p:sp>
      <p:graphicFrame>
        <p:nvGraphicFramePr>
          <p:cNvPr id="38930" name="Group 18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839788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839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toán 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Quãng đường Hà Nội – Sơn Tây là 41km. Trên bản đồ tỉ lệ 1 : 1 000 000, quãng đường đó dài bao nhiêu mi-li-mét ?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958" name="Group 46"/>
          <p:cNvGraphicFramePr>
            <a:graphicFrameLocks noGrp="1"/>
          </p:cNvGraphicFramePr>
          <p:nvPr>
            <p:ph sz="quarter" idx="2"/>
          </p:nvPr>
        </p:nvGraphicFramePr>
        <p:xfrm>
          <a:off x="457200" y="1600200"/>
          <a:ext cx="8229600" cy="839788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839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toán 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Quãng đường Hà Nội – Sơn Tây là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41km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 Trên bản đồ tỉ lệ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 : 1 000 000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, quãng đường đó dài bao nhiêu mi-li-mét ?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985" name="Group 73"/>
          <p:cNvGraphicFramePr>
            <a:graphicFrameLocks noGrp="1"/>
          </p:cNvGraphicFramePr>
          <p:nvPr>
            <p:ph sz="quarter" idx="3"/>
          </p:nvPr>
        </p:nvGraphicFramePr>
        <p:xfrm>
          <a:off x="457200" y="1600200"/>
          <a:ext cx="8229600" cy="822325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Bài toán 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: Quãng đường Hà Nội – Sơn Tây là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41km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Trên bản đồ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tỉ lệ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 : 1 000 000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,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quãng đường đó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dài bao nhiêu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mi-li-mét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?</a:t>
                      </a:r>
                    </a:p>
                  </a:txBody>
                  <a:tcPr marT="45685" marB="4568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86" name="Rectangle 74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pic>
        <p:nvPicPr>
          <p:cNvPr id="6147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1676400" y="1095375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sp>
        <p:nvSpPr>
          <p:cNvPr id="39986" name="AutoShape 50"/>
          <p:cNvSpPr>
            <a:spLocks noChangeArrowheads="1"/>
          </p:cNvSpPr>
          <p:nvPr/>
        </p:nvSpPr>
        <p:spPr bwMode="auto">
          <a:xfrm>
            <a:off x="1196975" y="2438400"/>
            <a:ext cx="6705600" cy="1981200"/>
          </a:xfrm>
          <a:prstGeom prst="horizontalScrol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</a:rPr>
              <a:t>Muốn tính độ dài thu nhỏ trên bản đồ ta lấy 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</a:rPr>
              <a:t>độ dài thật chia cho mẫu số của tỉ lệ bản đồ.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pic>
        <p:nvPicPr>
          <p:cNvPr id="7171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676400" y="1095375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>
            <a:off x="1524000" y="2514600"/>
            <a:ext cx="5638800" cy="1981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THỰC HÀNH</a:t>
            </a:r>
          </a:p>
        </p:txBody>
      </p:sp>
      <p:sp>
        <p:nvSpPr>
          <p:cNvPr id="40982" name="Rectangle 22"/>
          <p:cNvSpPr>
            <a:spLocks noGrp="1" noChangeArrowheads="1"/>
          </p:cNvSpPr>
          <p:nvPr>
            <p:ph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4" name="Rectangle 264"/>
          <p:cNvSpPr>
            <a:spLocks noChangeArrowheads="1"/>
          </p:cNvSpPr>
          <p:nvPr/>
        </p:nvSpPr>
        <p:spPr bwMode="auto">
          <a:xfrm>
            <a:off x="6400800" y="3276600"/>
            <a:ext cx="1447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CC00"/>
                </a:solidFill>
              </a:rPr>
              <a:t>1</a:t>
            </a:r>
            <a:r>
              <a:rPr lang="en-US"/>
              <a:t>    </a:t>
            </a: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Thứ sáu ngày 15 tháng 4 năm 2011</a:t>
            </a:r>
          </a:p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</a:p>
        </p:txBody>
      </p:sp>
      <p:pic>
        <p:nvPicPr>
          <p:cNvPr id="8196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600200" y="1095375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graphicFrame>
        <p:nvGraphicFramePr>
          <p:cNvPr id="71879" name="Group 199"/>
          <p:cNvGraphicFramePr>
            <a:graphicFrameLocks noGrp="1"/>
          </p:cNvGraphicFramePr>
          <p:nvPr>
            <p:ph sz="half" idx="1"/>
          </p:nvPr>
        </p:nvGraphicFramePr>
        <p:xfrm>
          <a:off x="990600" y="2146300"/>
          <a:ext cx="6858000" cy="1663700"/>
        </p:xfrm>
        <a:graphic>
          <a:graphicData uri="http://schemas.openxmlformats.org/drawingml/2006/table">
            <a:tbl>
              <a:tblPr/>
              <a:tblGrid>
                <a:gridCol w="2541588"/>
                <a:gridCol w="1497012"/>
                <a:gridCol w="1371600"/>
                <a:gridCol w="14478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Tỉ lệ bản đồ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 : 10 000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 : 5000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 : 20 000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Độ dài thật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5 km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25 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2 km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Độ dài trên bản đồ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..... cm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..... mm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..... dm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856" name="Group 176"/>
          <p:cNvGraphicFramePr>
            <a:graphicFrameLocks noGrp="1"/>
          </p:cNvGraphicFramePr>
          <p:nvPr>
            <p:ph sz="quarter" idx="3"/>
          </p:nvPr>
        </p:nvGraphicFramePr>
        <p:xfrm>
          <a:off x="3536950" y="3276600"/>
          <a:ext cx="4311650" cy="533400"/>
        </p:xfrm>
        <a:graphic>
          <a:graphicData uri="http://schemas.openxmlformats.org/drawingml/2006/table">
            <a:tbl>
              <a:tblPr/>
              <a:tblGrid>
                <a:gridCol w="1481138"/>
                <a:gridCol w="1382712"/>
                <a:gridCol w="1447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cm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.....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.....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36" name="Rectangle 56"/>
          <p:cNvSpPr>
            <a:spLocks noChangeArrowheads="1"/>
          </p:cNvSpPr>
          <p:nvPr/>
        </p:nvSpPr>
        <p:spPr bwMode="auto">
          <a:xfrm>
            <a:off x="990600" y="1600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1: (tr.158) Viết số thích hợp vào chỗ chấm :</a:t>
            </a:r>
            <a:endParaRPr lang="en-US" sz="200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graphicFrame>
        <p:nvGraphicFramePr>
          <p:cNvPr id="71934" name="Group 254"/>
          <p:cNvGraphicFramePr>
            <a:graphicFrameLocks noGrp="1"/>
          </p:cNvGraphicFramePr>
          <p:nvPr>
            <p:ph sz="quarter" idx="2"/>
          </p:nvPr>
        </p:nvGraphicFramePr>
        <p:xfrm>
          <a:off x="5029200" y="3276600"/>
          <a:ext cx="1371600" cy="512763"/>
        </p:xfrm>
        <a:graphic>
          <a:graphicData uri="http://schemas.openxmlformats.org/drawingml/2006/table">
            <a:tbl>
              <a:tblPr/>
              <a:tblGrid>
                <a:gridCol w="137160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  mm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Thứ sáu ngày 15 tháng 4 năm 2011</a:t>
            </a:r>
          </a:p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</a:p>
        </p:txBody>
      </p:sp>
      <p:pic>
        <p:nvPicPr>
          <p:cNvPr id="9219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1676400" y="1095375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914400" y="1905000"/>
            <a:ext cx="754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2: (tr.158) Quãng đường từ bản A đến bản B dài 12 km. Trên bản đồ tỉ lệ 1 : 100 000, quãng đường đó dài bao nhiêu xăng-ti-mét?</a:t>
            </a:r>
            <a:endParaRPr lang="en-US" sz="200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914400" y="1905000"/>
            <a:ext cx="754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2: (tr.158) Quãng đường từ bản A đến bản B dài </a:t>
            </a:r>
            <a:r>
              <a:rPr lang="en-US" sz="2000" b="1" u="sng">
                <a:solidFill>
                  <a:srgbClr val="FF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12 km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. Trên bản đồ tỉ lệ </a:t>
            </a:r>
            <a:r>
              <a:rPr lang="en-US" sz="2000" b="1" u="sng">
                <a:solidFill>
                  <a:srgbClr val="FFCC00"/>
                </a:solidFill>
                <a:latin typeface="Arial"/>
              </a:rPr>
              <a:t>1 : 100 000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, </a:t>
            </a:r>
            <a:r>
              <a:rPr lang="en-US" sz="2000" b="1" u="sng">
                <a:solidFill>
                  <a:srgbClr val="FFCC00"/>
                </a:solidFill>
                <a:latin typeface="Arial"/>
              </a:rPr>
              <a:t>quãng đường đó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dài bao nhiêu </a:t>
            </a:r>
            <a:r>
              <a:rPr lang="en-US" sz="2000" b="1" u="sng">
                <a:solidFill>
                  <a:srgbClr val="FFCC00"/>
                </a:solidFill>
                <a:latin typeface="Arial"/>
              </a:rPr>
              <a:t>xăng-ti-mét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?</a:t>
            </a:r>
            <a:endParaRPr lang="en-US" sz="200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914400" y="1905000"/>
            <a:ext cx="754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2: (tr.158) Quãng đường từ bản A đến bản B dài </a:t>
            </a:r>
            <a:r>
              <a:rPr lang="en-US" sz="2000" b="1" u="sng">
                <a:solidFill>
                  <a:srgbClr val="FFCC00"/>
                </a:solidFill>
                <a:latin typeface="Arial"/>
              </a:rPr>
              <a:t>12 km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. </a:t>
            </a:r>
            <a:r>
              <a:rPr lang="en-US" sz="2000" b="1" u="sng">
                <a:solidFill>
                  <a:srgbClr val="FFCC00"/>
                </a:solidFill>
                <a:latin typeface="Arial"/>
              </a:rPr>
              <a:t>Trên bản đồ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tỉ lệ </a:t>
            </a:r>
            <a:r>
              <a:rPr lang="en-US" sz="2000" b="1" u="sng">
                <a:solidFill>
                  <a:srgbClr val="FFCC00"/>
                </a:solidFill>
                <a:latin typeface="Arial"/>
              </a:rPr>
              <a:t>1 : 100 000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, quãng đường đó dài bao nhiêu xăng-ti-mét?</a:t>
            </a:r>
            <a:endParaRPr lang="en-US" sz="200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228600" y="2895600"/>
            <a:ext cx="838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giải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12 km = 1 200 000 cm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Quãng đường từ bản A đến bản B trên bản đồ dài là: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1 200 000 : 100 000 = 12 (cm)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				Đáp số : 12 cm</a:t>
            </a:r>
            <a:endParaRPr lang="en-US" sz="200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3" grpId="0"/>
      <p:bldP spid="72714" grpId="0"/>
      <p:bldP spid="727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pic>
        <p:nvPicPr>
          <p:cNvPr id="10243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1676400" y="1095375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33400" y="18288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3: (tr.158) Một mảnh đất hình chữ nhật có chiều dài 15m, chiều rộng 10m được vẽ trên bản độ tỉ lệ 1 : 500. Hỏi trên bản đồ đó độ dài của mỗi cạnh hình chữ nhật là mấy xăng-ti-mét ?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533400" y="18288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3: (tr.158) Một mảnh đất hình chữ nhật có </a:t>
            </a:r>
            <a:r>
              <a:rPr lang="en-US" sz="2000" b="1" u="sng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chiều dài 15m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, </a:t>
            </a:r>
            <a:r>
              <a:rPr lang="en-US" sz="2000" b="1" u="sng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chiều rộng 10m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được vẽ trên bản độ tỉ lệ </a:t>
            </a:r>
            <a:r>
              <a:rPr lang="en-US" sz="2000" b="1" u="sng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1 : 500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. Hỏi trên bản đồ đó độ dài của mỗi cạnh hình chữ nhật là mấy xăng-ti-mét ?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533400" y="18288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3: (tr.158) Một mảnh đất hình chữ nhật có chiều dài 15m, chiều rộng 10m được vẽ trên bản độ tỉ lệ 1 : 500. Hỏi </a:t>
            </a:r>
            <a:r>
              <a:rPr lang="en-US" sz="2000" b="1" u="sng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trên bản đồ đó độ dài của mỗi cạnh hình chữ nhật là mấy xăng-ti-mét</a:t>
            </a: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?</a:t>
            </a:r>
          </a:p>
        </p:txBody>
      </p:sp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457200" y="3276600"/>
            <a:ext cx="8077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Bài giải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15 m = 1 500 cm; 10 m = 1 000cm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Chiều dài của hình chữ nhật trên bản đồ là: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1 500 : 500 = 3 (cm)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  Chiều rộng của hình chữ nhật trên bản đồ là: 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1 000 : 500 = 2 (cm)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		         Đáp số: Chiều dài: 3 cm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				Chiều rộng: 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6" grpId="0"/>
      <p:bldP spid="73737" grpId="0"/>
      <p:bldP spid="73738" grpId="0"/>
      <p:bldP spid="737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1524000" y="30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Toán</a:t>
            </a: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ial"/>
            </a:endParaRPr>
          </a:p>
        </p:txBody>
      </p:sp>
      <p:pic>
        <p:nvPicPr>
          <p:cNvPr id="11267" name="Picture 3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2819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6638" y="0"/>
            <a:ext cx="175736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1676400" y="1095375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Ứng dụng của tỉ lệ bản đồ</a:t>
            </a: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Arial"/>
              </a:rPr>
              <a:t> (tiếp theo)</a:t>
            </a:r>
          </a:p>
        </p:txBody>
      </p:sp>
      <p:sp>
        <p:nvSpPr>
          <p:cNvPr id="78856" name="AutoShape 8"/>
          <p:cNvSpPr>
            <a:spLocks noChangeArrowheads="1"/>
          </p:cNvSpPr>
          <p:nvPr/>
        </p:nvSpPr>
        <p:spPr bwMode="auto">
          <a:xfrm>
            <a:off x="838200" y="1981200"/>
            <a:ext cx="4953000" cy="1524000"/>
          </a:xfrm>
          <a:prstGeom prst="cloudCallout">
            <a:avLst>
              <a:gd name="adj1" fmla="val -50898"/>
              <a:gd name="adj2" fmla="val 990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000"/>
              <a:t>Muốn tính độ dài thu nhỏ trên bản đồ ta làm thế nào?</a:t>
            </a:r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1905000" y="3962400"/>
            <a:ext cx="6705600" cy="1524000"/>
          </a:xfrm>
          <a:prstGeom prst="horizontalScrol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</a:rPr>
              <a:t>Muốn tính độ dài thu nhỏ trên bản đồ ta lấy 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</a:rPr>
              <a:t>độ dài thật chia cho mẫu số của tỉ lệ bản đồ.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nimBg="1"/>
      <p:bldP spid="78858" grpId="0" animBg="1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1304</TotalTime>
  <Words>1034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Orbit</vt:lpstr>
      <vt:lpstr>Slide 1</vt:lpstr>
      <vt:lpstr>Slide 2</vt:lpstr>
      <vt:lpstr>Bài giải 41km = 41 000 000 mm Quãng đường Hà Nội – Sơn Tây trên bản đồ dài là: 41 000 000 : 1 000 000 = 41 (mm)    Đáp số: 41 mm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THANHTIN</dc:creator>
  <cp:lastModifiedBy>CSTeam</cp:lastModifiedBy>
  <cp:revision>66</cp:revision>
  <dcterms:created xsi:type="dcterms:W3CDTF">2010-03-21T13:06:21Z</dcterms:created>
  <dcterms:modified xsi:type="dcterms:W3CDTF">2016-06-30T02:14:55Z</dcterms:modified>
</cp:coreProperties>
</file>